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5" r:id="rId5"/>
    <p:sldId id="267" r:id="rId6"/>
    <p:sldId id="274" r:id="rId7"/>
    <p:sldId id="278" r:id="rId8"/>
    <p:sldId id="271" r:id="rId9"/>
    <p:sldId id="272" r:id="rId10"/>
    <p:sldId id="269" r:id="rId11"/>
    <p:sldId id="270" r:id="rId12"/>
    <p:sldId id="268" r:id="rId13"/>
    <p:sldId id="28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1071"/>
            <a:ext cx="10363200" cy="146938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5754"/>
            <a:ext cx="8534400" cy="17533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6187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589"/>
            <a:ext cx="10972800" cy="1142553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647"/>
            <a:ext cx="10972800" cy="4526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7711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589"/>
            <a:ext cx="2743200" cy="585207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589"/>
            <a:ext cx="8115300" cy="58520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0106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589"/>
            <a:ext cx="10972800" cy="1142553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647"/>
            <a:ext cx="10972800" cy="45260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0156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216" y="4406801"/>
            <a:ext cx="10363200" cy="1362224"/>
          </a:xfrm>
          <a:prstGeom prst="rect">
            <a:avLst/>
          </a:prstGeom>
        </p:spPr>
        <p:txBody>
          <a:bodyPr vert="horz" anchor="t"/>
          <a:lstStyle>
            <a:lvl1pPr algn="l">
              <a:defRPr sz="3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216" y="2906613"/>
            <a:ext cx="10363200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93097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589"/>
            <a:ext cx="10972800" cy="1142553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647"/>
            <a:ext cx="5429250" cy="4526012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53150" y="1600647"/>
            <a:ext cx="5429250" cy="4526012"/>
          </a:xfrm>
          <a:prstGeom prst="rect">
            <a:avLst/>
          </a:prstGeom>
        </p:spPr>
        <p:txBody>
          <a:bodyPr vert="horz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4960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589"/>
            <a:ext cx="10972800" cy="114255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014"/>
            <a:ext cx="5386388" cy="64025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5272"/>
            <a:ext cx="5386388" cy="3951387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632" y="1535014"/>
            <a:ext cx="5388769" cy="64025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632" y="2175272"/>
            <a:ext cx="5388769" cy="3951387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1355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589"/>
            <a:ext cx="10972800" cy="1142553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3104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99" y="772716"/>
            <a:ext cx="3237101" cy="1009928"/>
          </a:xfrm>
          <a:prstGeom prst="rect">
            <a:avLst/>
          </a:prstGeom>
        </p:spPr>
      </p:pic>
      <p:pic>
        <p:nvPicPr>
          <p:cNvPr id="4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069" y="0"/>
            <a:ext cx="1884759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76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249"/>
            <a:ext cx="4011216" cy="1161306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2" y="273249"/>
            <a:ext cx="6815138" cy="585341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4555"/>
            <a:ext cx="4011216" cy="46921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93117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585" y="4800600"/>
            <a:ext cx="7315200" cy="566589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585" y="612131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smtClean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585" y="5367189"/>
            <a:ext cx="7315200" cy="8050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44000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3454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34290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600075" algn="l" rtl="0" eaLnBrk="0" fontAlgn="base" hangingPunct="0">
        <a:spcBef>
          <a:spcPts val="2325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71575" indent="-600075" algn="l" rtl="0" eaLnBrk="0" fontAlgn="base" hangingPunct="0">
        <a:spcBef>
          <a:spcPts val="2325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04950" indent="-600075" algn="l" rtl="0" eaLnBrk="0" fontAlgn="base" hangingPunct="0">
        <a:spcBef>
          <a:spcPts val="2325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838325" indent="-600075" algn="l" rtl="0" eaLnBrk="0" fontAlgn="base" hangingPunct="0">
        <a:spcBef>
          <a:spcPts val="2325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171700" indent="-600075" algn="l" rtl="0" eaLnBrk="0" fontAlgn="base" hangingPunct="0">
        <a:spcBef>
          <a:spcPts val="2325"/>
        </a:spcBef>
        <a:spcAft>
          <a:spcPct val="0"/>
        </a:spcAft>
        <a:buSzPct val="171000"/>
        <a:buFont typeface="Gill Sans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514600" indent="-600075" algn="l" rtl="0" fontAlgn="base">
        <a:spcBef>
          <a:spcPts val="2325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857500" indent="-600075" algn="l" rtl="0" fontAlgn="base">
        <a:spcBef>
          <a:spcPts val="2325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00400" indent="-600075" algn="l" rtl="0" fontAlgn="base">
        <a:spcBef>
          <a:spcPts val="2325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543300" indent="-600075" algn="l" rtl="0" fontAlgn="base">
        <a:spcBef>
          <a:spcPts val="2325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323" y="1091045"/>
            <a:ext cx="8358727" cy="36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87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39" name="CasellaDiTesto 16"/>
          <p:cNvSpPr txBox="1">
            <a:spLocks noChangeArrowheads="1"/>
          </p:cNvSpPr>
          <p:nvPr/>
        </p:nvSpPr>
        <p:spPr bwMode="auto">
          <a:xfrm>
            <a:off x="336845" y="2362546"/>
            <a:ext cx="658283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it-IT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8 </a:t>
            </a:r>
            <a:r>
              <a:rPr lang="ru-RU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секунд</a:t>
            </a:r>
            <a:r>
              <a:rPr lang="it-IT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чтобы рассмотреть изображение</a:t>
            </a:r>
            <a:endParaRPr lang="it-IT" altLang="fr-FR" sz="2400" b="1" dirty="0" smtClean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Нажатие клавиши </a:t>
            </a:r>
            <a:r>
              <a:rPr lang="it-IT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ru-RU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Ответ</a:t>
            </a:r>
            <a:r>
              <a:rPr lang="it-IT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”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ответ должно быть быстрее, чем пройдут 8 секунд</a:t>
            </a:r>
            <a:endParaRPr lang="it-IT" altLang="fr-FR" sz="2400" dirty="0" smtClean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dirty="0" smtClean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«Лупа»</a:t>
            </a:r>
            <a:r>
              <a:rPr lang="it-IT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изображение можно увеличить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316" name="CasellaDiTesto 29"/>
          <p:cNvSpPr txBox="1">
            <a:spLocks noChangeArrowheads="1"/>
          </p:cNvSpPr>
          <p:nvPr/>
        </p:nvSpPr>
        <p:spPr bwMode="auto">
          <a:xfrm>
            <a:off x="9975243" y="2875643"/>
            <a:ext cx="21834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ru-RU" altLang="fr-FR" sz="28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Счетчик</a:t>
            </a:r>
            <a:endParaRPr lang="it-IT" altLang="fr-FR" sz="28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7" name="CasellaDiTesto 31"/>
          <p:cNvSpPr txBox="1">
            <a:spLocks noChangeArrowheads="1"/>
          </p:cNvSpPr>
          <p:nvPr/>
        </p:nvSpPr>
        <p:spPr bwMode="auto">
          <a:xfrm>
            <a:off x="9959525" y="5624978"/>
            <a:ext cx="1974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spcBef>
                <a:spcPct val="0"/>
              </a:spcBef>
            </a:pPr>
            <a:r>
              <a:rPr lang="ru-RU" altLang="fr-FR" sz="28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Таймер</a:t>
            </a:r>
            <a:endParaRPr lang="it-IT" altLang="fr-FR" sz="28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318" name="Gruppo 21"/>
          <p:cNvGrpSpPr>
            <a:grpSpLocks/>
          </p:cNvGrpSpPr>
          <p:nvPr/>
        </p:nvGrpSpPr>
        <p:grpSpPr bwMode="auto">
          <a:xfrm>
            <a:off x="6889143" y="2023534"/>
            <a:ext cx="3086100" cy="4669367"/>
            <a:chOff x="2160" y="945"/>
            <a:chExt cx="1458" cy="2941"/>
          </a:xfrm>
        </p:grpSpPr>
        <p:pic>
          <p:nvPicPr>
            <p:cNvPr id="13321" name="Immagine 23" descr="cas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945"/>
              <a:ext cx="1458" cy="2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20" descr="C:\Documents and Settings\Annalisa\Desktop\YD inglese - screenshot\IMG_183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1388"/>
              <a:ext cx="1153" cy="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5" name="Titolo 11"/>
          <p:cNvSpPr txBox="1">
            <a:spLocks noChangeArrowheads="1"/>
          </p:cNvSpPr>
          <p:nvPr/>
        </p:nvSpPr>
        <p:spPr bwMode="auto">
          <a:xfrm>
            <a:off x="331140" y="1028529"/>
            <a:ext cx="7901517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</p:txBody>
      </p:sp>
    </p:spTree>
    <p:extLst>
      <p:ext uri="{BB962C8B-B14F-4D97-AF65-F5344CB8AC3E}">
        <p14:creationId xmlns:p14="http://schemas.microsoft.com/office/powerpoint/2010/main" val="416215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63" name="CasellaDiTesto 14"/>
          <p:cNvSpPr txBox="1">
            <a:spLocks noChangeArrowheads="1"/>
          </p:cNvSpPr>
          <p:nvPr/>
        </p:nvSpPr>
        <p:spPr bwMode="auto">
          <a:xfrm>
            <a:off x="431800" y="2157839"/>
            <a:ext cx="8062384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Диагностика</a:t>
            </a:r>
            <a:endParaRPr lang="it-IT" altLang="fr-FR" sz="28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У Вас есть </a:t>
            </a:r>
            <a:r>
              <a:rPr lang="it-IT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8 </a:t>
            </a:r>
            <a:r>
              <a:rPr lang="ru-RU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секунд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 не больше, чтобы выбрать правильный ответ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Неправильный ответ</a:t>
            </a: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Выбранная клавиша окрашивается в </a:t>
            </a:r>
            <a:r>
              <a:rPr lang="ru-RU" altLang="fr-F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красный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цвет,</a:t>
            </a:r>
            <a:r>
              <a:rPr lang="it-IT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а правильный ответ окрашивается в  </a:t>
            </a:r>
            <a:r>
              <a:rPr lang="ru-RU" altLang="fr-FR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зеленый</a:t>
            </a:r>
            <a:endParaRPr lang="it-IT" altLang="fr-F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Нет ответа по истечении </a:t>
            </a:r>
            <a:r>
              <a:rPr lang="it-IT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8 </a:t>
            </a:r>
            <a:r>
              <a:rPr lang="ru-RU" altLang="fr-FR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секунд</a:t>
            </a: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Засчитывается приложением как ошибка</a:t>
            </a:r>
            <a:r>
              <a:rPr lang="it-IT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;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правильный ответ окрашивается в </a:t>
            </a:r>
            <a:r>
              <a:rPr lang="ru-RU" altLang="fr-FR" sz="2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зеленый</a:t>
            </a:r>
            <a:endParaRPr lang="it-IT" altLang="fr-FR" sz="2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340" name="Gruppo 22"/>
          <p:cNvGrpSpPr>
            <a:grpSpLocks/>
          </p:cNvGrpSpPr>
          <p:nvPr/>
        </p:nvGrpSpPr>
        <p:grpSpPr bwMode="auto">
          <a:xfrm>
            <a:off x="8784167" y="1949451"/>
            <a:ext cx="3073400" cy="4648200"/>
            <a:chOff x="2154" y="942"/>
            <a:chExt cx="1452" cy="2928"/>
          </a:xfrm>
        </p:grpSpPr>
        <p:pic>
          <p:nvPicPr>
            <p:cNvPr id="14342" name="Immagine 22" descr="giusto-sbagliat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942"/>
              <a:ext cx="145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21" descr="C:\Documents and Settings\Annalisa\Desktop\YD inglese - screenshot\IMG_183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388"/>
              <a:ext cx="1179" cy="2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itolo 11"/>
          <p:cNvSpPr txBox="1">
            <a:spLocks noChangeArrowheads="1"/>
          </p:cNvSpPr>
          <p:nvPr/>
        </p:nvSpPr>
        <p:spPr bwMode="auto">
          <a:xfrm>
            <a:off x="431800" y="910395"/>
            <a:ext cx="7901517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</p:txBody>
      </p:sp>
    </p:spTree>
    <p:extLst>
      <p:ext uri="{BB962C8B-B14F-4D97-AF65-F5344CB8AC3E}">
        <p14:creationId xmlns:p14="http://schemas.microsoft.com/office/powerpoint/2010/main" val="38819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5" name="CasellaDiTesto 14"/>
          <p:cNvSpPr txBox="1">
            <a:spLocks noChangeArrowheads="1"/>
          </p:cNvSpPr>
          <p:nvPr/>
        </p:nvSpPr>
        <p:spPr bwMode="auto">
          <a:xfrm>
            <a:off x="523874" y="2769963"/>
            <a:ext cx="4972051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Уровни</a:t>
            </a:r>
            <a:endParaRPr lang="it-IT" altLang="fr-FR" sz="28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При прохождении уровня автоматически идет разблокировка следующего за ним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292" name="Gruppo 21"/>
          <p:cNvGrpSpPr>
            <a:grpSpLocks/>
          </p:cNvGrpSpPr>
          <p:nvPr/>
        </p:nvGrpSpPr>
        <p:grpSpPr bwMode="auto">
          <a:xfrm>
            <a:off x="5615517" y="2061938"/>
            <a:ext cx="3073400" cy="4648200"/>
            <a:chOff x="2154" y="942"/>
            <a:chExt cx="1452" cy="2928"/>
          </a:xfrm>
        </p:grpSpPr>
        <p:pic>
          <p:nvPicPr>
            <p:cNvPr id="12298" name="Immagine 11" descr="level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942"/>
              <a:ext cx="145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" descr="C:\Documents and Settings\Annalisa\Desktop\YD inglese - screenshot\IMG_183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" y="1388"/>
              <a:ext cx="1153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3" name="Gruppo 22"/>
          <p:cNvGrpSpPr>
            <a:grpSpLocks/>
          </p:cNvGrpSpPr>
          <p:nvPr/>
        </p:nvGrpSpPr>
        <p:grpSpPr bwMode="auto">
          <a:xfrm>
            <a:off x="8974667" y="2072520"/>
            <a:ext cx="3073400" cy="4648200"/>
            <a:chOff x="3915" y="945"/>
            <a:chExt cx="1452" cy="2928"/>
          </a:xfrm>
        </p:grpSpPr>
        <p:pic>
          <p:nvPicPr>
            <p:cNvPr id="12296" name="Immagine 17" descr="level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945"/>
              <a:ext cx="145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3" descr="C:\Documents and Settings\Annalisa\Desktop\YD inglese - screenshot\IMG_183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388"/>
              <a:ext cx="1150" cy="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294" name="Connettore 2 21"/>
          <p:cNvCxnSpPr>
            <a:cxnSpLocks noChangeShapeType="1"/>
          </p:cNvCxnSpPr>
          <p:nvPr/>
        </p:nvCxnSpPr>
        <p:spPr bwMode="auto">
          <a:xfrm>
            <a:off x="8625417" y="3840534"/>
            <a:ext cx="461433" cy="4233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olo 11"/>
          <p:cNvSpPr txBox="1">
            <a:spLocks noChangeArrowheads="1"/>
          </p:cNvSpPr>
          <p:nvPr/>
        </p:nvSpPr>
        <p:spPr bwMode="auto">
          <a:xfrm>
            <a:off x="392642" y="1299634"/>
            <a:ext cx="10030884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  <a:p>
            <a:pPr defTabSz="1219170">
              <a:spcBef>
                <a:spcPct val="0"/>
              </a:spcBef>
              <a:defRPr/>
            </a:pPr>
            <a:endParaRPr lang="it-IT" altLang="fr-FR" sz="5333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6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1"/>
          <p:cNvSpPr txBox="1">
            <a:spLocks noChangeArrowheads="1"/>
          </p:cNvSpPr>
          <p:nvPr/>
        </p:nvSpPr>
        <p:spPr bwMode="auto">
          <a:xfrm>
            <a:off x="608511" y="2478888"/>
            <a:ext cx="110871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defRPr/>
            </a:pPr>
            <a:r>
              <a:rPr lang="ru-RU" altLang="fr-FR" sz="5333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Вопросы</a:t>
            </a:r>
            <a:r>
              <a:rPr lang="it-IT" altLang="fr-FR" sz="5333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?</a:t>
            </a:r>
            <a:endParaRPr lang="it-IT" altLang="fr-FR" sz="5333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olo 11"/>
          <p:cNvSpPr txBox="1">
            <a:spLocks noChangeArrowheads="1"/>
          </p:cNvSpPr>
          <p:nvPr/>
        </p:nvSpPr>
        <p:spPr bwMode="auto">
          <a:xfrm>
            <a:off x="578029" y="3258310"/>
            <a:ext cx="110871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defRPr/>
            </a:pPr>
            <a:r>
              <a:rPr lang="ru-RU" altLang="fr-FR" sz="5333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Спасибо</a:t>
            </a:r>
            <a:r>
              <a:rPr lang="it-IT" altLang="fr-FR" sz="5333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!</a:t>
            </a:r>
            <a:endParaRPr lang="it-IT" altLang="fr-FR" sz="5333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48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magine 14" descr="placeit (6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318" y="2533651"/>
            <a:ext cx="4948767" cy="278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olo 11"/>
          <p:cNvSpPr txBox="1">
            <a:spLocks noChangeArrowheads="1"/>
          </p:cNvSpPr>
          <p:nvPr/>
        </p:nvSpPr>
        <p:spPr bwMode="auto">
          <a:xfrm>
            <a:off x="238991" y="690227"/>
            <a:ext cx="7901517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ru-RU" altLang="fr-FR" sz="5333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Что такое </a:t>
            </a:r>
            <a:r>
              <a:rPr lang="it-IT" altLang="fr-FR" sz="5333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  <a:endParaRPr lang="it-IT" altLang="fr-FR" sz="5333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551" y="5492751"/>
            <a:ext cx="2351616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7884" y="5492751"/>
            <a:ext cx="2489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3"/>
          <p:cNvSpPr>
            <a:spLocks noChangeArrowheads="1"/>
          </p:cNvSpPr>
          <p:nvPr/>
        </p:nvSpPr>
        <p:spPr bwMode="auto">
          <a:xfrm>
            <a:off x="238991" y="2113499"/>
            <a:ext cx="56992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fr-FR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YD </a:t>
            </a:r>
            <a:r>
              <a:rPr lang="ru-RU" altLang="fr-FR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- это мобильное приложение</a:t>
            </a:r>
            <a:endParaRPr lang="it-IT" altLang="fr-FR" sz="24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fr-FR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Для сотовых телефонов и планшетов</a:t>
            </a:r>
            <a:endParaRPr lang="it-IT" altLang="fr-FR" sz="24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altLang="fr-FR" sz="24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fr-FR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Обучающая игра-тренажер</a:t>
            </a:r>
            <a:endParaRPr lang="it-IT" altLang="fr-FR" sz="24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fr-FR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Создана для врачей</a:t>
            </a:r>
            <a:endParaRPr lang="it-IT" altLang="fr-FR" sz="24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fr-FR" sz="24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Для тех, кто хочет стать специалистом или повысить уровень знаний в ДЕРМАТОСКОПИИ</a:t>
            </a:r>
            <a:endParaRPr lang="it-IT" altLang="fr-FR" sz="24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fr-FR" sz="2400" dirty="0" smtClean="0">
              <a:solidFill>
                <a:srgbClr val="C0504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5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1"/>
          <p:cNvSpPr txBox="1">
            <a:spLocks noChangeArrowheads="1"/>
          </p:cNvSpPr>
          <p:nvPr/>
        </p:nvSpPr>
        <p:spPr bwMode="auto">
          <a:xfrm>
            <a:off x="384470" y="1417782"/>
            <a:ext cx="7901517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36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История создания</a:t>
            </a:r>
            <a:endParaRPr lang="it-IT" altLang="fr-FR" sz="2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ZoneTexte 1"/>
          <p:cNvSpPr txBox="1">
            <a:spLocks noChangeArrowheads="1"/>
          </p:cNvSpPr>
          <p:nvPr/>
        </p:nvSpPr>
        <p:spPr bwMode="auto">
          <a:xfrm>
            <a:off x="384470" y="2997630"/>
            <a:ext cx="897773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altLang="fr-FR" sz="32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Разработка проф. Джузеппе </a:t>
            </a:r>
            <a:r>
              <a:rPr lang="ru-RU" altLang="fr-FR" sz="3200" dirty="0" err="1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Аржензиано</a:t>
            </a:r>
            <a:r>
              <a:rPr lang="ru-RU" altLang="fr-FR" sz="32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fr-FR" sz="3200" i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ZA" altLang="fr-FR" sz="3200" i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Giuseppe </a:t>
            </a:r>
            <a:r>
              <a:rPr lang="en-ZA" altLang="fr-FR" sz="3200" i="1" dirty="0" err="1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Argenziano</a:t>
            </a:r>
            <a:r>
              <a:rPr lang="ru-RU" altLang="fr-FR" sz="3200" i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 </a:t>
            </a:r>
            <a:r>
              <a:rPr lang="ru-RU" altLang="fr-FR" sz="32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Неаполь</a:t>
            </a:r>
          </a:p>
          <a:p>
            <a:pPr>
              <a:spcBef>
                <a:spcPct val="0"/>
              </a:spcBef>
              <a:defRPr/>
            </a:pPr>
            <a:endParaRPr lang="ru-RU" altLang="fr-FR" sz="32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fr-FR" sz="32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 поддержке представительства бренда </a:t>
            </a:r>
            <a:r>
              <a:rPr lang="en-ZA" altLang="fr-FR" sz="3200" dirty="0" err="1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Avène</a:t>
            </a:r>
            <a:r>
              <a:rPr lang="en-ZA" altLang="fr-FR" sz="32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altLang="fr-FR" sz="32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Италии</a:t>
            </a:r>
            <a:endParaRPr lang="en-ZA" altLang="fr-FR" sz="3200" dirty="0" smtClean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fr-FR" sz="3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25" y="2726265"/>
            <a:ext cx="2210034" cy="30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40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9" name="Freccia a destra 20"/>
          <p:cNvSpPr>
            <a:spLocks/>
          </p:cNvSpPr>
          <p:nvPr/>
        </p:nvSpPr>
        <p:spPr bwMode="auto">
          <a:xfrm rot="5400013">
            <a:off x="5852584" y="4993218"/>
            <a:ext cx="431800" cy="90593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 sz="2400"/>
          </a:p>
        </p:txBody>
      </p:sp>
      <p:pic>
        <p:nvPicPr>
          <p:cNvPr id="9220" name="Immagine 11" descr="ave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2672" y="1862667"/>
            <a:ext cx="249969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asellaDiTesto 14"/>
          <p:cNvSpPr txBox="1">
            <a:spLocks noChangeArrowheads="1"/>
          </p:cNvSpPr>
          <p:nvPr/>
        </p:nvSpPr>
        <p:spPr bwMode="auto">
          <a:xfrm>
            <a:off x="431800" y="4661354"/>
            <a:ext cx="84412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При запуске приложения </a:t>
            </a:r>
            <a:r>
              <a:rPr lang="en-ZA" altLang="fr-FR" sz="28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YouDermoscopy</a:t>
            </a:r>
            <a:endParaRPr lang="en-ZA" altLang="fr-FR" sz="28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появляется логотип </a:t>
            </a:r>
            <a:r>
              <a:rPr lang="en-ZA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Eau </a:t>
            </a:r>
            <a:r>
              <a:rPr lang="en-ZA" altLang="fr-FR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Thermale</a:t>
            </a:r>
            <a:r>
              <a:rPr lang="en-ZA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ZA" altLang="fr-FR" sz="28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Avène</a:t>
            </a:r>
            <a:endParaRPr lang="en-ZA" altLang="fr-FR" sz="28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462" name="Titolo 11"/>
          <p:cNvSpPr txBox="1">
            <a:spLocks noChangeArrowheads="1"/>
          </p:cNvSpPr>
          <p:nvPr/>
        </p:nvSpPr>
        <p:spPr bwMode="auto">
          <a:xfrm>
            <a:off x="597286" y="793751"/>
            <a:ext cx="7544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en-US" altLang="fr-FR" sz="4800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  <a:p>
            <a:pPr defTabSz="1219170">
              <a:spcBef>
                <a:spcPct val="0"/>
              </a:spcBef>
              <a:defRPr/>
            </a:pPr>
            <a:endParaRPr lang="en-US" altLang="fr-FR" sz="40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Разработана и субсидируется в мировом масштабе </a:t>
            </a:r>
            <a:endParaRPr lang="en-US" altLang="fr-FR" sz="2800" dirty="0" smtClean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Лабораториями Авен</a:t>
            </a:r>
            <a:endParaRPr lang="en-US" altLang="fr-FR" sz="2800" dirty="0" smtClean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en-US" altLang="fr-FR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Laboratoires</a:t>
            </a:r>
            <a:r>
              <a:rPr lang="en-US" altLang="fr-FR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2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Avène</a:t>
            </a:r>
            <a:r>
              <a:rPr lang="ru-RU" altLang="fr-FR" sz="2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/</a:t>
            </a:r>
            <a:endParaRPr lang="en-US" altLang="fr-FR" sz="28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27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87052" name="CasellaDiTesto 17"/>
          <p:cNvSpPr txBox="1">
            <a:spLocks noChangeArrowheads="1"/>
          </p:cNvSpPr>
          <p:nvPr/>
        </p:nvSpPr>
        <p:spPr bwMode="auto">
          <a:xfrm>
            <a:off x="239185" y="2948517"/>
            <a:ext cx="577426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Новый участник</a:t>
            </a:r>
            <a:endParaRPr lang="it-IT" altLang="fr-FR" sz="28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380990" indent="-380990" defTabSz="1219170">
              <a:buFontTx/>
              <a:buChar char="-"/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Регистрация</a:t>
            </a:r>
            <a:r>
              <a:rPr lang="it-IT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быстро и легко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380990" indent="-380990" defTabSz="1219170">
              <a:buFontTx/>
              <a:buChar char="-"/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Доступ предоставляется после подтверждения </a:t>
            </a:r>
            <a:r>
              <a:rPr lang="it-IT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email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Вход в систему</a:t>
            </a:r>
            <a:endParaRPr lang="it-IT" altLang="fr-FR" sz="28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380990" indent="-380990" defTabSz="1219170">
              <a:buFontTx/>
              <a:buChar char="-"/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Для зарегистрированного пользователя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380990" indent="-380990" defTabSz="1219170">
              <a:buFontTx/>
              <a:buChar char="-"/>
              <a:defRPr/>
            </a:pPr>
            <a:r>
              <a:rPr lang="it-IT" altLang="fr-FR" sz="2400" dirty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Email +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пароль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defRPr/>
            </a:pPr>
            <a:endParaRPr lang="it-IT" altLang="fr-FR" sz="2400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268" name="Gruppo 22"/>
          <p:cNvGrpSpPr>
            <a:grpSpLocks/>
          </p:cNvGrpSpPr>
          <p:nvPr/>
        </p:nvGrpSpPr>
        <p:grpSpPr bwMode="auto">
          <a:xfrm>
            <a:off x="5712884" y="1949451"/>
            <a:ext cx="3073400" cy="4648200"/>
            <a:chOff x="2148" y="942"/>
            <a:chExt cx="1452" cy="2928"/>
          </a:xfrm>
        </p:grpSpPr>
        <p:pic>
          <p:nvPicPr>
            <p:cNvPr id="11273" name="Immagine 14" descr="accou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942"/>
              <a:ext cx="145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2" descr="C:\Documents and Settings\Annalisa\Desktop\YD inglese - screenshot\IMG_183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388"/>
              <a:ext cx="1150" cy="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69" name="Gruppo 23"/>
          <p:cNvGrpSpPr>
            <a:grpSpLocks/>
          </p:cNvGrpSpPr>
          <p:nvPr/>
        </p:nvGrpSpPr>
        <p:grpSpPr bwMode="auto">
          <a:xfrm>
            <a:off x="8936567" y="1890184"/>
            <a:ext cx="3073400" cy="4648200"/>
            <a:chOff x="3858" y="942"/>
            <a:chExt cx="1452" cy="2928"/>
          </a:xfrm>
        </p:grpSpPr>
        <p:pic>
          <p:nvPicPr>
            <p:cNvPr id="11271" name="Immagine 16" descr="log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942"/>
              <a:ext cx="145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3" descr="C:\Documents and Settings\Annalisa\Desktop\YD inglese - screenshot\IMG_182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88"/>
              <a:ext cx="1150" cy="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olo 11"/>
          <p:cNvSpPr txBox="1">
            <a:spLocks noChangeArrowheads="1"/>
          </p:cNvSpPr>
          <p:nvPr/>
        </p:nvSpPr>
        <p:spPr bwMode="auto">
          <a:xfrm>
            <a:off x="474134" y="1546983"/>
            <a:ext cx="10030884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5333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демо</a:t>
            </a:r>
            <a:endParaRPr lang="it-IT" altLang="fr-FR" sz="5333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8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35" name="CasellaDiTesto 19"/>
          <p:cNvSpPr txBox="1">
            <a:spLocks noChangeArrowheads="1"/>
          </p:cNvSpPr>
          <p:nvPr/>
        </p:nvSpPr>
        <p:spPr bwMode="auto">
          <a:xfrm>
            <a:off x="5232400" y="5632451"/>
            <a:ext cx="1727200" cy="87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spcBef>
                <a:spcPct val="0"/>
              </a:spcBef>
            </a:pPr>
            <a:r>
              <a:rPr lang="it-IT" altLang="fr-FR" sz="2400" b="1">
                <a:solidFill>
                  <a:srgbClr val="FFFFFF"/>
                </a:solidFill>
                <a:latin typeface="Myriad Pro" pitchFamily="34" charset="0"/>
              </a:rPr>
              <a:t>Download</a:t>
            </a:r>
          </a:p>
          <a:p>
            <a:pPr algn="ctr" defTabSz="1219170">
              <a:spcBef>
                <a:spcPct val="0"/>
              </a:spcBef>
            </a:pPr>
            <a:r>
              <a:rPr lang="it-IT" altLang="fr-FR" sz="2667" b="1">
                <a:solidFill>
                  <a:srgbClr val="FFFFFF"/>
                </a:solidFill>
                <a:latin typeface="Myriad Pro" pitchFamily="34" charset="0"/>
              </a:rPr>
              <a:t>APP</a:t>
            </a:r>
          </a:p>
        </p:txBody>
      </p:sp>
      <p:sp>
        <p:nvSpPr>
          <p:cNvPr id="18436" name="Freccia a destra 20"/>
          <p:cNvSpPr>
            <a:spLocks/>
          </p:cNvSpPr>
          <p:nvPr/>
        </p:nvSpPr>
        <p:spPr bwMode="auto">
          <a:xfrm rot="5400013">
            <a:off x="5852584" y="4993218"/>
            <a:ext cx="431800" cy="90593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 sz="2400"/>
          </a:p>
        </p:txBody>
      </p:sp>
      <p:sp>
        <p:nvSpPr>
          <p:cNvPr id="18437" name="CasellaDiTesto 17"/>
          <p:cNvSpPr txBox="1">
            <a:spLocks noChangeArrowheads="1"/>
          </p:cNvSpPr>
          <p:nvPr/>
        </p:nvSpPr>
        <p:spPr bwMode="auto">
          <a:xfrm>
            <a:off x="171452" y="1851353"/>
            <a:ext cx="6737927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ru-RU" altLang="fr-FR" sz="28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МЕНЮ</a:t>
            </a:r>
            <a:endParaRPr lang="it-IT" altLang="fr-FR" sz="28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ru-RU" altLang="fr-FR" sz="2400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Домашняя страница - вам доступны разделы</a:t>
            </a:r>
            <a:r>
              <a:rPr lang="it-IT" altLang="fr-FR" sz="2400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:</a:t>
            </a:r>
            <a:endParaRPr lang="ru-RU" altLang="fr-FR" sz="2400" dirty="0" smtClean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endParaRPr lang="it-IT" altLang="fr-FR" sz="2400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it-IT" altLang="fr-FR" sz="2000" b="1" dirty="0">
                <a:solidFill>
                  <a:srgbClr val="60696B"/>
                </a:solidFill>
                <a:latin typeface="Century Gothic" panose="020B0502020202020204" pitchFamily="34" charset="0"/>
              </a:rPr>
              <a:t> - </a:t>
            </a:r>
            <a:r>
              <a:rPr lang="ru-RU" altLang="fr-FR" sz="20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Рейтинг</a:t>
            </a:r>
            <a:endParaRPr lang="it-IT" altLang="fr-FR" sz="20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it-IT" altLang="fr-FR" sz="2000" b="1" dirty="0">
                <a:solidFill>
                  <a:srgbClr val="60696B"/>
                </a:solidFill>
                <a:latin typeface="Century Gothic" panose="020B0502020202020204" pitchFamily="34" charset="0"/>
              </a:rPr>
              <a:t> - </a:t>
            </a:r>
            <a:r>
              <a:rPr lang="ru-RU" altLang="fr-FR" sz="20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Правила игры</a:t>
            </a:r>
            <a:endParaRPr lang="it-IT" altLang="fr-FR" sz="20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it-IT" altLang="fr-FR" sz="2000" b="1" dirty="0">
                <a:solidFill>
                  <a:srgbClr val="60696B"/>
                </a:solidFill>
                <a:latin typeface="Century Gothic" panose="020B0502020202020204" pitchFamily="34" charset="0"/>
              </a:rPr>
              <a:t> - </a:t>
            </a:r>
            <a:r>
              <a:rPr lang="ru-RU" altLang="fr-FR" sz="20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Научный Советник</a:t>
            </a:r>
            <a:endParaRPr lang="it-IT" altLang="fr-FR" sz="20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it-IT" altLang="fr-FR" sz="2000" b="1" dirty="0">
                <a:solidFill>
                  <a:srgbClr val="60696B"/>
                </a:solidFill>
                <a:latin typeface="Century Gothic" panose="020B0502020202020204" pitchFamily="34" charset="0"/>
              </a:rPr>
              <a:t> - </a:t>
            </a:r>
            <a:r>
              <a:rPr lang="ru-RU" altLang="fr-FR" sz="20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Свяжитесь с нами – контактные данные</a:t>
            </a:r>
            <a:endParaRPr lang="it-IT" altLang="fr-FR" sz="20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it-IT" altLang="fr-FR" sz="20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 - </a:t>
            </a:r>
            <a:r>
              <a:rPr lang="ru-RU" altLang="fr-FR" sz="20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Конфиденциальность - правовые заметки </a:t>
            </a:r>
          </a:p>
          <a:p>
            <a:pPr defTabSz="1219170">
              <a:spcBef>
                <a:spcPct val="0"/>
              </a:spcBef>
            </a:pPr>
            <a:r>
              <a:rPr lang="ru-RU" altLang="fr-FR" sz="2000" b="1" dirty="0">
                <a:solidFill>
                  <a:srgbClr val="60696B"/>
                </a:solidFill>
                <a:latin typeface="Century Gothic" panose="020B0502020202020204" pitchFamily="34" charset="0"/>
              </a:rPr>
              <a:t> </a:t>
            </a:r>
            <a:r>
              <a:rPr lang="ru-RU" altLang="fr-FR" sz="20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- Кредиты /очки/ - разработчик</a:t>
            </a:r>
          </a:p>
          <a:p>
            <a:pPr defTabSz="1219170">
              <a:spcBef>
                <a:spcPct val="0"/>
              </a:spcBef>
            </a:pPr>
            <a:endParaRPr lang="it-IT" altLang="fr-FR" sz="2400" b="1" dirty="0" smtClean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it-IT" altLang="fr-FR" sz="24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   </a:t>
            </a:r>
            <a:r>
              <a:rPr lang="ru-RU" altLang="fr-FR" sz="2000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Выход из системы</a:t>
            </a:r>
            <a:endParaRPr lang="it-IT" altLang="fr-FR" sz="2000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438" name="Gruppo 36"/>
          <p:cNvGrpSpPr>
            <a:grpSpLocks/>
          </p:cNvGrpSpPr>
          <p:nvPr/>
        </p:nvGrpSpPr>
        <p:grpSpPr bwMode="auto">
          <a:xfrm>
            <a:off x="6068484" y="1960367"/>
            <a:ext cx="3073400" cy="4648200"/>
            <a:chOff x="2154" y="942"/>
            <a:chExt cx="1452" cy="2928"/>
          </a:xfrm>
        </p:grpSpPr>
        <p:pic>
          <p:nvPicPr>
            <p:cNvPr id="18451" name="Immagine 11" descr="start-traini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942"/>
              <a:ext cx="145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" descr="C:\Documents and Settings\Annalisa\Desktop\YD inglese - screenshot\IMG_18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343"/>
              <a:ext cx="1179" cy="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9" name="Gruppo 33"/>
          <p:cNvGrpSpPr>
            <a:grpSpLocks/>
          </p:cNvGrpSpPr>
          <p:nvPr/>
        </p:nvGrpSpPr>
        <p:grpSpPr bwMode="auto">
          <a:xfrm>
            <a:off x="9025082" y="1934174"/>
            <a:ext cx="3073400" cy="4648200"/>
            <a:chOff x="3858" y="945"/>
            <a:chExt cx="1452" cy="2928"/>
          </a:xfrm>
        </p:grpSpPr>
        <p:grpSp>
          <p:nvGrpSpPr>
            <p:cNvPr id="18441" name="Gruppo 27"/>
            <p:cNvGrpSpPr>
              <a:grpSpLocks/>
            </p:cNvGrpSpPr>
            <p:nvPr/>
          </p:nvGrpSpPr>
          <p:grpSpPr bwMode="auto">
            <a:xfrm>
              <a:off x="3858" y="945"/>
              <a:ext cx="1452" cy="2928"/>
              <a:chOff x="3858" y="945"/>
              <a:chExt cx="1452" cy="2928"/>
            </a:xfrm>
          </p:grpSpPr>
          <p:grpSp>
            <p:nvGrpSpPr>
              <p:cNvPr id="18443" name="Gruppo 23"/>
              <p:cNvGrpSpPr>
                <a:grpSpLocks/>
              </p:cNvGrpSpPr>
              <p:nvPr/>
            </p:nvGrpSpPr>
            <p:grpSpPr bwMode="auto">
              <a:xfrm>
                <a:off x="3858" y="945"/>
                <a:ext cx="1452" cy="2928"/>
                <a:chOff x="3858" y="945"/>
                <a:chExt cx="1452" cy="2928"/>
              </a:xfrm>
            </p:grpSpPr>
            <p:grpSp>
              <p:nvGrpSpPr>
                <p:cNvPr id="18445" name="Gruppo 23"/>
                <p:cNvGrpSpPr>
                  <a:grpSpLocks/>
                </p:cNvGrpSpPr>
                <p:nvPr/>
              </p:nvGrpSpPr>
              <p:grpSpPr bwMode="auto">
                <a:xfrm>
                  <a:off x="3858" y="945"/>
                  <a:ext cx="1452" cy="2928"/>
                  <a:chOff x="3858" y="945"/>
                  <a:chExt cx="1452" cy="2928"/>
                </a:xfrm>
              </p:grpSpPr>
              <p:grpSp>
                <p:nvGrpSpPr>
                  <p:cNvPr id="18447" name="Gruppo 22"/>
                  <p:cNvGrpSpPr>
                    <a:grpSpLocks/>
                  </p:cNvGrpSpPr>
                  <p:nvPr/>
                </p:nvGrpSpPr>
                <p:grpSpPr bwMode="auto">
                  <a:xfrm>
                    <a:off x="3858" y="945"/>
                    <a:ext cx="1452" cy="2928"/>
                    <a:chOff x="3858" y="945"/>
                    <a:chExt cx="1452" cy="2928"/>
                  </a:xfrm>
                </p:grpSpPr>
                <p:pic>
                  <p:nvPicPr>
                    <p:cNvPr id="18449" name="Immagine 14" descr="account.png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58" y="945"/>
                      <a:ext cx="1452" cy="29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8450" name="Picture 2" descr="C:\Documents and Settings\Annalisa\Desktop\YD inglese - screenshot\IMG_1831.PNG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" y="1391"/>
                      <a:ext cx="1150" cy="20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8448" name="Picture 2" descr="C:\Documents and Settings\Annalisa\Desktop\YD inglese - screenshot\IMG_1821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" y="1391"/>
                    <a:ext cx="1179" cy="2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8446" name="Picture 2" descr="C:\Documents and Settings\Annalisa\Desktop\YD inglese - screenshot\IMG_1823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0" y="1391"/>
                  <a:ext cx="1175" cy="2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8444" name="Picture 2" descr="C:\Documents and Settings\Annalisa\Desktop\YD inglese - screenshot\IMG_1825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0" y="1391"/>
                <a:ext cx="1175" cy="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" y="1391"/>
              <a:ext cx="1179" cy="2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6" name="Titolo 11"/>
          <p:cNvSpPr txBox="1">
            <a:spLocks noChangeArrowheads="1"/>
          </p:cNvSpPr>
          <p:nvPr/>
        </p:nvSpPr>
        <p:spPr bwMode="auto">
          <a:xfrm>
            <a:off x="431800" y="898851"/>
            <a:ext cx="110871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  <a:endParaRPr lang="it-IT" altLang="fr-FR" sz="5333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1" name="Freccia a destra 20"/>
          <p:cNvSpPr>
            <a:spLocks/>
          </p:cNvSpPr>
          <p:nvPr/>
        </p:nvSpPr>
        <p:spPr bwMode="auto">
          <a:xfrm rot="5400013">
            <a:off x="5852584" y="4993218"/>
            <a:ext cx="431800" cy="90593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fr-FR" sz="2400"/>
          </a:p>
        </p:txBody>
      </p:sp>
      <p:grpSp>
        <p:nvGrpSpPr>
          <p:cNvPr id="22532" name="Gruppo 22"/>
          <p:cNvGrpSpPr>
            <a:grpSpLocks/>
          </p:cNvGrpSpPr>
          <p:nvPr/>
        </p:nvGrpSpPr>
        <p:grpSpPr bwMode="auto">
          <a:xfrm>
            <a:off x="5786967" y="1989667"/>
            <a:ext cx="3073400" cy="4648200"/>
            <a:chOff x="2148" y="945"/>
            <a:chExt cx="1452" cy="2928"/>
          </a:xfrm>
        </p:grpSpPr>
        <p:grpSp>
          <p:nvGrpSpPr>
            <p:cNvPr id="22543" name="Gruppo 23"/>
            <p:cNvGrpSpPr>
              <a:grpSpLocks/>
            </p:cNvGrpSpPr>
            <p:nvPr/>
          </p:nvGrpSpPr>
          <p:grpSpPr bwMode="auto">
            <a:xfrm>
              <a:off x="2148" y="945"/>
              <a:ext cx="1452" cy="2928"/>
              <a:chOff x="2148" y="945"/>
              <a:chExt cx="1452" cy="2928"/>
            </a:xfrm>
          </p:grpSpPr>
          <p:pic>
            <p:nvPicPr>
              <p:cNvPr id="22545" name="Immagine 16" descr="login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8" y="945"/>
                <a:ext cx="1452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3" descr="C:\Documents and Settings\Annalisa\Desktop\YD inglese - screenshot\IMG_1829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" y="1391"/>
                <a:ext cx="1150" cy="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44" name="Picture 3" descr="C:\Documents and Settings\Annalisa\Desktop\YD inglese - screenshot\IMG_18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1425"/>
              <a:ext cx="1157" cy="2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uppo 23"/>
          <p:cNvGrpSpPr>
            <a:grpSpLocks/>
          </p:cNvGrpSpPr>
          <p:nvPr/>
        </p:nvGrpSpPr>
        <p:grpSpPr bwMode="auto">
          <a:xfrm>
            <a:off x="9088967" y="1989667"/>
            <a:ext cx="3073400" cy="4648200"/>
            <a:chOff x="3870" y="942"/>
            <a:chExt cx="1452" cy="2928"/>
          </a:xfrm>
        </p:grpSpPr>
        <p:grpSp>
          <p:nvGrpSpPr>
            <p:cNvPr id="22537" name="Gruppo 23"/>
            <p:cNvGrpSpPr>
              <a:grpSpLocks/>
            </p:cNvGrpSpPr>
            <p:nvPr/>
          </p:nvGrpSpPr>
          <p:grpSpPr bwMode="auto">
            <a:xfrm>
              <a:off x="3870" y="942"/>
              <a:ext cx="1452" cy="2928"/>
              <a:chOff x="3870" y="942"/>
              <a:chExt cx="1452" cy="2928"/>
            </a:xfrm>
          </p:grpSpPr>
          <p:grpSp>
            <p:nvGrpSpPr>
              <p:cNvPr id="22539" name="Gruppo 22"/>
              <p:cNvGrpSpPr>
                <a:grpSpLocks/>
              </p:cNvGrpSpPr>
              <p:nvPr/>
            </p:nvGrpSpPr>
            <p:grpSpPr bwMode="auto">
              <a:xfrm>
                <a:off x="3870" y="942"/>
                <a:ext cx="1452" cy="2928"/>
                <a:chOff x="3870" y="942"/>
                <a:chExt cx="1452" cy="2928"/>
              </a:xfrm>
            </p:grpSpPr>
            <p:pic>
              <p:nvPicPr>
                <p:cNvPr id="22541" name="Immagine 14" descr="account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0" y="942"/>
                  <a:ext cx="1452" cy="2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2" name="Picture 2" descr="C:\Documents and Settings\Annalisa\Desktop\YD inglese - screenshot\IMG_1831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2" y="1388"/>
                  <a:ext cx="1150" cy="20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40" name="Picture 2" descr="C:\Documents and Settings\Annalisa\Desktop\YD inglese - screenshot\IMG_182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2" y="1388"/>
                <a:ext cx="1179" cy="2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38" name="Picture 2" descr="C:\Documents and Settings\Annalisa\Desktop\YD inglese - screenshot\IMG_182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" y="1388"/>
              <a:ext cx="1175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4" name="CasellaDiTesto 17"/>
          <p:cNvSpPr txBox="1">
            <a:spLocks noChangeArrowheads="1"/>
          </p:cNvSpPr>
          <p:nvPr/>
        </p:nvSpPr>
        <p:spPr bwMode="auto">
          <a:xfrm>
            <a:off x="465667" y="1846489"/>
            <a:ext cx="504401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ru-RU" altLang="fr-FR" sz="2800" b="1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Правила игры</a:t>
            </a:r>
            <a:endParaRPr lang="it-IT" altLang="fr-FR" sz="28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endParaRPr lang="it-IT" altLang="fr-FR" sz="24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ru-RU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В каждом уровне </a:t>
            </a:r>
            <a:r>
              <a:rPr lang="it-IT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8 </a:t>
            </a:r>
            <a:r>
              <a:rPr lang="ru-RU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сессий</a:t>
            </a:r>
            <a:endParaRPr lang="it-IT" altLang="fr-FR" sz="24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endParaRPr lang="it-IT" altLang="fr-FR" sz="24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ru-RU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При правильных ответах на </a:t>
            </a:r>
            <a:r>
              <a:rPr lang="it-IT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75</a:t>
            </a:r>
            <a:r>
              <a:rPr lang="it-IT" altLang="fr-FR" sz="2400" dirty="0">
                <a:solidFill>
                  <a:srgbClr val="7F7F7F"/>
                </a:solidFill>
                <a:latin typeface="Century Gothic" panose="020B0502020202020204" pitchFamily="34" charset="0"/>
              </a:rPr>
              <a:t>% </a:t>
            </a:r>
            <a:r>
              <a:rPr lang="ru-RU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вопросов будет разблокирован для прохождения следующий уровень</a:t>
            </a:r>
          </a:p>
          <a:p>
            <a:pPr defTabSz="1219170">
              <a:spcBef>
                <a:spcPct val="0"/>
              </a:spcBef>
            </a:pPr>
            <a:endParaRPr lang="it-IT" altLang="fr-FR" sz="24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r>
              <a:rPr lang="ru-RU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Успех с первой попытки </a:t>
            </a:r>
            <a:r>
              <a:rPr lang="it-IT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= </a:t>
            </a:r>
            <a:r>
              <a:rPr lang="ru-RU" altLang="fr-FR" sz="24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бонус</a:t>
            </a:r>
            <a:endParaRPr lang="it-IT" altLang="fr-FR" sz="2400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</a:pPr>
            <a:endParaRPr lang="it-IT" altLang="fr-FR" sz="2400" b="1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536" name="Connettore 2 35"/>
          <p:cNvCxnSpPr>
            <a:cxnSpLocks noChangeShapeType="1"/>
          </p:cNvCxnSpPr>
          <p:nvPr/>
        </p:nvCxnSpPr>
        <p:spPr bwMode="auto">
          <a:xfrm>
            <a:off x="8693151" y="4286251"/>
            <a:ext cx="571500" cy="2116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itolo 11"/>
          <p:cNvSpPr txBox="1">
            <a:spLocks noChangeArrowheads="1"/>
          </p:cNvSpPr>
          <p:nvPr/>
        </p:nvSpPr>
        <p:spPr bwMode="auto">
          <a:xfrm>
            <a:off x="431800" y="898851"/>
            <a:ext cx="110871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 smtClean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  <a:endParaRPr lang="it-IT" altLang="fr-FR" sz="5333" dirty="0">
              <a:solidFill>
                <a:srgbClr val="6069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2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363" name="Gruppo 21"/>
          <p:cNvGrpSpPr>
            <a:grpSpLocks/>
          </p:cNvGrpSpPr>
          <p:nvPr/>
        </p:nvGrpSpPr>
        <p:grpSpPr bwMode="auto">
          <a:xfrm>
            <a:off x="8691033" y="1604433"/>
            <a:ext cx="3073400" cy="4648200"/>
            <a:chOff x="2154" y="942"/>
            <a:chExt cx="1452" cy="2928"/>
          </a:xfrm>
        </p:grpSpPr>
        <p:pic>
          <p:nvPicPr>
            <p:cNvPr id="15366" name="Immagine 11" descr="level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942"/>
              <a:ext cx="1452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" descr="C:\Documents and Settings\Annalisa\Desktop\YD inglese - screenshot\IMG_183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382"/>
              <a:ext cx="1179" cy="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CasellaDiTesto 17"/>
          <p:cNvSpPr txBox="1">
            <a:spLocks noChangeArrowheads="1"/>
          </p:cNvSpPr>
          <p:nvPr/>
        </p:nvSpPr>
        <p:spPr bwMode="auto">
          <a:xfrm>
            <a:off x="880534" y="2794001"/>
            <a:ext cx="623993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Сессии</a:t>
            </a:r>
            <a:endParaRPr lang="it-IT" altLang="fr-FR" sz="28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Для перехода на следующий уровень вас необходимо дать </a:t>
            </a:r>
            <a:r>
              <a:rPr lang="en-US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6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правильных ответов </a:t>
            </a:r>
            <a:r>
              <a:rPr lang="en-US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из</a:t>
            </a:r>
            <a:r>
              <a:rPr lang="en-US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8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вопросов</a:t>
            </a:r>
            <a:r>
              <a:rPr lang="en-US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n-US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en-US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Можно вновь сыграть ту же сессию</a:t>
            </a:r>
            <a:r>
              <a:rPr lang="ru-RU" altLang="fr-FR" sz="2400" dirty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 небольшим штрафом</a:t>
            </a:r>
            <a:endParaRPr lang="en-US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Titolo 11"/>
          <p:cNvSpPr txBox="1">
            <a:spLocks noChangeArrowheads="1"/>
          </p:cNvSpPr>
          <p:nvPr/>
        </p:nvSpPr>
        <p:spPr bwMode="auto">
          <a:xfrm>
            <a:off x="880534" y="793751"/>
            <a:ext cx="7901517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</p:txBody>
      </p:sp>
    </p:spTree>
    <p:extLst>
      <p:ext uri="{BB962C8B-B14F-4D97-AF65-F5344CB8AC3E}">
        <p14:creationId xmlns:p14="http://schemas.microsoft.com/office/powerpoint/2010/main" val="171907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3"/>
          <p:cNvSpPr>
            <a:spLocks noChangeArrowheads="1"/>
          </p:cNvSpPr>
          <p:nvPr/>
        </p:nvSpPr>
        <p:spPr bwMode="auto">
          <a:xfrm>
            <a:off x="431800" y="793751"/>
            <a:ext cx="1132840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</a:pPr>
            <a:r>
              <a:rPr lang="it-IT" altLang="fr-FR" sz="1867" dirty="0">
                <a:solidFill>
                  <a:srgbClr val="C15712"/>
                </a:solidFill>
                <a:latin typeface="Century Gothic" panose="020B0502020202020204" pitchFamily="34" charset="0"/>
              </a:rPr>
              <a:t> </a:t>
            </a:r>
          </a:p>
          <a:p>
            <a:pPr defTabSz="1219170">
              <a:spcBef>
                <a:spcPct val="0"/>
              </a:spcBef>
            </a:pPr>
            <a:endParaRPr lang="it-IT" altLang="fr-FR" sz="1867" dirty="0">
              <a:solidFill>
                <a:srgbClr val="C15712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11" name="CasellaDiTesto 14"/>
          <p:cNvSpPr txBox="1">
            <a:spLocks noChangeArrowheads="1"/>
          </p:cNvSpPr>
          <p:nvPr/>
        </p:nvSpPr>
        <p:spPr bwMode="auto">
          <a:xfrm>
            <a:off x="416985" y="3342519"/>
            <a:ext cx="51181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ru-RU" altLang="fr-FR" sz="2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Окончание сессии</a:t>
            </a:r>
            <a:endParaRPr lang="it-IT" altLang="fr-FR" sz="28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endParaRPr lang="it-IT" altLang="fr-FR" sz="2400" b="1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defTabSz="1219170">
              <a:spcBef>
                <a:spcPct val="0"/>
              </a:spcBef>
              <a:defRPr/>
            </a:pPr>
            <a:r>
              <a:rPr lang="ru-RU" altLang="fr-FR" sz="24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Финальный результат в отношении к максимальному количеству баллов по шкале</a:t>
            </a:r>
            <a:endParaRPr lang="it-IT" altLang="fr-FR" sz="2400" dirty="0">
              <a:solidFill>
                <a:schemeClr val="bg2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388" name="Gruppo 16"/>
          <p:cNvGrpSpPr>
            <a:grpSpLocks/>
          </p:cNvGrpSpPr>
          <p:nvPr/>
        </p:nvGrpSpPr>
        <p:grpSpPr bwMode="auto">
          <a:xfrm>
            <a:off x="5822951" y="1949451"/>
            <a:ext cx="3073400" cy="4648200"/>
            <a:chOff x="2154" y="942"/>
            <a:chExt cx="1452" cy="2928"/>
          </a:xfrm>
        </p:grpSpPr>
        <p:grpSp>
          <p:nvGrpSpPr>
            <p:cNvPr id="16395" name="Gruppo 22"/>
            <p:cNvGrpSpPr>
              <a:grpSpLocks/>
            </p:cNvGrpSpPr>
            <p:nvPr/>
          </p:nvGrpSpPr>
          <p:grpSpPr bwMode="auto">
            <a:xfrm>
              <a:off x="2154" y="942"/>
              <a:ext cx="1452" cy="2928"/>
              <a:chOff x="2154" y="942"/>
              <a:chExt cx="1452" cy="2928"/>
            </a:xfrm>
          </p:grpSpPr>
          <p:pic>
            <p:nvPicPr>
              <p:cNvPr id="16397" name="Immagine 22" descr="giusto-sbagliato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4" y="942"/>
                <a:ext cx="1452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21" descr="C:\Documents and Settings\Annalisa\Desktop\YD inglese - screenshot\IMG_1835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" y="1388"/>
                <a:ext cx="1179" cy="2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6" name="Immagine 15" descr="IMG_183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" y="1394"/>
              <a:ext cx="1171" cy="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uppo 23"/>
          <p:cNvGrpSpPr>
            <a:grpSpLocks/>
          </p:cNvGrpSpPr>
          <p:nvPr/>
        </p:nvGrpSpPr>
        <p:grpSpPr bwMode="auto">
          <a:xfrm>
            <a:off x="8879417" y="1949451"/>
            <a:ext cx="3073400" cy="4648200"/>
            <a:chOff x="3915" y="945"/>
            <a:chExt cx="1452" cy="2928"/>
          </a:xfrm>
        </p:grpSpPr>
        <p:grpSp>
          <p:nvGrpSpPr>
            <p:cNvPr id="16391" name="Gruppo 22"/>
            <p:cNvGrpSpPr>
              <a:grpSpLocks/>
            </p:cNvGrpSpPr>
            <p:nvPr/>
          </p:nvGrpSpPr>
          <p:grpSpPr bwMode="auto">
            <a:xfrm>
              <a:off x="3915" y="945"/>
              <a:ext cx="1452" cy="2928"/>
              <a:chOff x="3915" y="945"/>
              <a:chExt cx="1452" cy="2928"/>
            </a:xfrm>
          </p:grpSpPr>
          <p:pic>
            <p:nvPicPr>
              <p:cNvPr id="16393" name="Immagine 17" descr="level-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5" y="945"/>
                <a:ext cx="1452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Picture 3" descr="C:\Documents and Settings\Annalisa\Desktop\YD inglese - screenshot\IMG_1834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1388"/>
                <a:ext cx="1150" cy="2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392" name="Immagine 22" descr="IMG_388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" y="1394"/>
              <a:ext cx="1170" cy="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itolo 11"/>
          <p:cNvSpPr txBox="1">
            <a:spLocks noChangeArrowheads="1"/>
          </p:cNvSpPr>
          <p:nvPr/>
        </p:nvSpPr>
        <p:spPr bwMode="auto">
          <a:xfrm>
            <a:off x="92055" y="1166247"/>
            <a:ext cx="7901517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8787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>
              <a:spcBef>
                <a:spcPct val="0"/>
              </a:spcBef>
              <a:defRPr/>
            </a:pPr>
            <a:r>
              <a:rPr lang="it-IT" altLang="fr-FR" sz="5333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Avène </a:t>
            </a:r>
            <a:r>
              <a:rPr lang="it-IT" altLang="fr-FR" sz="5333" dirty="0">
                <a:solidFill>
                  <a:srgbClr val="60696B"/>
                </a:solidFill>
                <a:latin typeface="Century Gothic" panose="020B0502020202020204" pitchFamily="34" charset="0"/>
              </a:rPr>
              <a:t>YouDermoscopy</a:t>
            </a:r>
          </a:p>
        </p:txBody>
      </p:sp>
    </p:spTree>
    <p:extLst>
      <p:ext uri="{BB962C8B-B14F-4D97-AF65-F5344CB8AC3E}">
        <p14:creationId xmlns:p14="http://schemas.microsoft.com/office/powerpoint/2010/main" val="133527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n° 5 copi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D1C7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E5E0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n° 5 copi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odèle n° 5 cop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309</Words>
  <Application>Microsoft Office PowerPoint</Application>
  <PresentationFormat>Широкоэкранный</PresentationFormat>
  <Paragraphs>93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Gill Sans</vt:lpstr>
      <vt:lpstr>Myriad Pro</vt:lpstr>
      <vt:lpstr>ヒラギノ角ゴ ProN W3</vt:lpstr>
      <vt:lpstr>Modèle n° 5 copie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 GEORGESCU</dc:creator>
  <cp:lastModifiedBy>MAZHORA Irina</cp:lastModifiedBy>
  <cp:revision>79</cp:revision>
  <dcterms:created xsi:type="dcterms:W3CDTF">2016-04-15T08:23:54Z</dcterms:created>
  <dcterms:modified xsi:type="dcterms:W3CDTF">2017-04-12T20:23:28Z</dcterms:modified>
</cp:coreProperties>
</file>